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57" r:id="rId3"/>
    <p:sldId id="258" r:id="rId4"/>
    <p:sldId id="259" r:id="rId5"/>
    <p:sldId id="268" r:id="rId6"/>
    <p:sldId id="260" r:id="rId7"/>
    <p:sldId id="269" r:id="rId8"/>
    <p:sldId id="261" r:id="rId9"/>
    <p:sldId id="271" r:id="rId10"/>
    <p:sldId id="272" r:id="rId11"/>
    <p:sldId id="270" r:id="rId12"/>
    <p:sldId id="262" r:id="rId13"/>
    <p:sldId id="273" r:id="rId14"/>
    <p:sldId id="263" r:id="rId15"/>
    <p:sldId id="264" r:id="rId16"/>
    <p:sldId id="265" r:id="rId17"/>
    <p:sldId id="274" r:id="rId18"/>
    <p:sldId id="266" r:id="rId19"/>
    <p:sldId id="267"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0" d="100"/>
          <a:sy n="70" d="100"/>
        </p:scale>
        <p:origin x="1810" y="2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725CC1-C35C-477E-A417-F62DB8E3EE9D}" type="datetimeFigureOut">
              <a:rPr lang="en-IE" smtClean="0"/>
              <a:t>20/08/2025</a:t>
            </a:fld>
            <a:endParaRPr lang="en-IE"/>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738F30-92E5-47F8-83E5-18558BD588B8}" type="slidenum">
              <a:rPr lang="en-IE" smtClean="0"/>
              <a:t>‹#›</a:t>
            </a:fld>
            <a:endParaRPr lang="en-IE"/>
          </a:p>
        </p:txBody>
      </p:sp>
    </p:spTree>
    <p:extLst>
      <p:ext uri="{BB962C8B-B14F-4D97-AF65-F5344CB8AC3E}">
        <p14:creationId xmlns:p14="http://schemas.microsoft.com/office/powerpoint/2010/main" val="30039773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b="1" kern="1200" dirty="0">
                <a:solidFill>
                  <a:schemeClr val="tx1"/>
                </a:solidFill>
                <a:effectLst/>
                <a:latin typeface="+mn-lt"/>
                <a:ea typeface="+mn-ea"/>
                <a:cs typeface="+mn-cs"/>
              </a:rPr>
              <a:t>To collect the samples in previously identified areas a method called kick sampling is used.</a:t>
            </a:r>
            <a:endParaRPr lang="en-IE" sz="1200" kern="1200" dirty="0">
              <a:solidFill>
                <a:schemeClr val="tx1"/>
              </a:solidFill>
              <a:effectLst/>
              <a:latin typeface="+mn-lt"/>
              <a:ea typeface="+mn-ea"/>
              <a:cs typeface="+mn-cs"/>
            </a:endParaRPr>
          </a:p>
          <a:p>
            <a:r>
              <a:rPr lang="en-IE" sz="1200" b="1" kern="1200" dirty="0">
                <a:solidFill>
                  <a:schemeClr val="tx1"/>
                </a:solidFill>
                <a:effectLst/>
                <a:latin typeface="+mn-lt"/>
                <a:ea typeface="+mn-ea"/>
                <a:cs typeface="+mn-cs"/>
              </a:rPr>
              <a:t>This must be planned in advance, as any results collected will only be useful if a scientific method is strictly adhered to.</a:t>
            </a:r>
            <a:endParaRPr lang="en-IE" sz="1200" kern="1200" dirty="0">
              <a:solidFill>
                <a:schemeClr val="tx1"/>
              </a:solidFill>
              <a:effectLst/>
              <a:latin typeface="+mn-lt"/>
              <a:ea typeface="+mn-ea"/>
              <a:cs typeface="+mn-cs"/>
            </a:endParaRPr>
          </a:p>
          <a:p>
            <a:endParaRPr lang="en-IE" dirty="0"/>
          </a:p>
        </p:txBody>
      </p:sp>
      <p:sp>
        <p:nvSpPr>
          <p:cNvPr id="4" name="Slide Number Placeholder 3"/>
          <p:cNvSpPr>
            <a:spLocks noGrp="1"/>
          </p:cNvSpPr>
          <p:nvPr>
            <p:ph type="sldNum" sz="quarter" idx="5"/>
          </p:nvPr>
        </p:nvSpPr>
        <p:spPr/>
        <p:txBody>
          <a:bodyPr/>
          <a:lstStyle/>
          <a:p>
            <a:fld id="{3A738F30-92E5-47F8-83E5-18558BD588B8}" type="slidenum">
              <a:rPr lang="en-IE" smtClean="0"/>
              <a:t>15</a:t>
            </a:fld>
            <a:endParaRPr lang="en-IE"/>
          </a:p>
        </p:txBody>
      </p:sp>
    </p:spTree>
    <p:extLst>
      <p:ext uri="{BB962C8B-B14F-4D97-AF65-F5344CB8AC3E}">
        <p14:creationId xmlns:p14="http://schemas.microsoft.com/office/powerpoint/2010/main" val="2006782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8/20/2025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google.com/url?sa=t&amp;source=web&amp;rct=j&amp;opi=89978449&amp;url=https://www.youtube.com/watch%3Fv%3D3vUoFqvnO-Y&amp;ved=2ahUKEwi9hO6x9paPAxW-S0EAHfCyDycQ9KsOegQIFxAB&amp;usg=AOvVaw0vKFR0khd9Mt71YmR6JXyW" TargetMode="External"/><Relationship Id="rId2" Type="http://schemas.openxmlformats.org/officeDocument/2006/relationships/hyperlink" Target="https://www.google.com/url?sa=t&amp;source=web&amp;rct=j&amp;opi=89978449&amp;url=https://www.youtube.com/watch%3Fv%3DyoFK4hCu42c&amp;ved=2ahUKEwi9hO6x9paPAxW-S0EAHfCyDycQ9KsOegQIFhAB&amp;usg=AOvVaw2oOH1XJKSS9fM1jdi81wxJ" TargetMode="External"/><Relationship Id="rId1" Type="http://schemas.openxmlformats.org/officeDocument/2006/relationships/slideLayout" Target="../slideLayouts/slideLayout2.xml"/><Relationship Id="rId4" Type="http://schemas.openxmlformats.org/officeDocument/2006/relationships/hyperlink" Target="https://www.google.com/url?sa=t&amp;source=web&amp;rct=j&amp;opi=89978449&amp;url=https://www.youtube.com/watch%3Fv%3DpAFsz_tmyx8&amp;ved=2ahUKEwi9hO6x9paPAxW-S0EAHfCyDycQ9KsOegQIGBAB&amp;usg=AOvVaw1FFQBu7g8BVqtZzAlmCH6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Macro invertebrates – What they look like and how to identify them</a:t>
            </a:r>
          </a:p>
        </p:txBody>
      </p:sp>
      <p:pic>
        <p:nvPicPr>
          <p:cNvPr id="5" name="Picture 4">
            <a:extLst>
              <a:ext uri="{FF2B5EF4-FFF2-40B4-BE49-F238E27FC236}">
                <a16:creationId xmlns:a16="http://schemas.microsoft.com/office/drawing/2014/main" id="{9F0F8F99-8571-BFB4-A156-8580E58CA8BF}"/>
              </a:ext>
            </a:extLst>
          </p:cNvPr>
          <p:cNvPicPr>
            <a:picLocks noChangeAspect="1"/>
          </p:cNvPicPr>
          <p:nvPr/>
        </p:nvPicPr>
        <p:blipFill>
          <a:blip r:embed="rId2"/>
          <a:stretch>
            <a:fillRect/>
          </a:stretch>
        </p:blipFill>
        <p:spPr>
          <a:xfrm>
            <a:off x="3374707" y="1612392"/>
            <a:ext cx="3038285" cy="456456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What does Macro mean?</a:t>
            </a:r>
          </a:p>
        </p:txBody>
      </p:sp>
      <p:sp>
        <p:nvSpPr>
          <p:cNvPr id="3" name="Content Placeholder 2"/>
          <p:cNvSpPr>
            <a:spLocks noGrp="1"/>
          </p:cNvSpPr>
          <p:nvPr>
            <p:ph idx="1"/>
          </p:nvPr>
        </p:nvSpPr>
        <p:spPr/>
        <p:txBody>
          <a:bodyPr/>
          <a:lstStyle/>
          <a:p>
            <a:r>
              <a:rPr sz="14000" dirty="0"/>
              <a:t>Macro</a:t>
            </a:r>
            <a:r>
              <a:rPr dirty="0"/>
              <a:t> vs </a:t>
            </a:r>
            <a:r>
              <a:rPr sz="1100" dirty="0"/>
              <a:t>Micro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What is an invertebrate animal?</a:t>
            </a:r>
          </a:p>
        </p:txBody>
      </p:sp>
      <p:sp>
        <p:nvSpPr>
          <p:cNvPr id="3" name="Content Placeholder 2"/>
          <p:cNvSpPr>
            <a:spLocks noGrp="1"/>
          </p:cNvSpPr>
          <p:nvPr>
            <p:ph idx="1"/>
          </p:nvPr>
        </p:nvSpPr>
        <p:spPr>
          <a:xfrm>
            <a:off x="457200" y="1600200"/>
            <a:ext cx="5187696" cy="4525963"/>
          </a:xfrm>
        </p:spPr>
        <p:txBody>
          <a:bodyPr/>
          <a:lstStyle/>
          <a:p>
            <a:r>
              <a:rPr dirty="0"/>
              <a:t>An invertebrate has no backbone.</a:t>
            </a:r>
          </a:p>
          <a:p>
            <a:endParaRPr lang="en-IE" dirty="0"/>
          </a:p>
          <a:p>
            <a:endParaRPr lang="en-IE" dirty="0"/>
          </a:p>
          <a:p>
            <a:endParaRPr lang="en-IE" dirty="0"/>
          </a:p>
          <a:p>
            <a:endParaRPr lang="en-IE" dirty="0"/>
          </a:p>
          <a:p>
            <a:r>
              <a:rPr dirty="0"/>
              <a:t>A vertebrate has a backbone.</a:t>
            </a:r>
          </a:p>
        </p:txBody>
      </p:sp>
      <p:pic>
        <p:nvPicPr>
          <p:cNvPr id="4" name="Picture 3" descr="1000+ Worm Pictures | Download Free Images on Unsplash">
            <a:extLst>
              <a:ext uri="{FF2B5EF4-FFF2-40B4-BE49-F238E27FC236}">
                <a16:creationId xmlns:a16="http://schemas.microsoft.com/office/drawing/2014/main" id="{277B3CCC-7594-CC4D-22A3-B84DA567840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04955" y="1576724"/>
            <a:ext cx="3685477" cy="2238592"/>
          </a:xfrm>
          <a:prstGeom prst="rect">
            <a:avLst/>
          </a:prstGeom>
          <a:noFill/>
          <a:ln>
            <a:noFill/>
          </a:ln>
        </p:spPr>
      </p:pic>
      <p:pic>
        <p:nvPicPr>
          <p:cNvPr id="5" name="Picture 4" descr="The Top 10 Most Popular Dogs By Category — Dan's Pet Care">
            <a:extLst>
              <a:ext uri="{FF2B5EF4-FFF2-40B4-BE49-F238E27FC236}">
                <a16:creationId xmlns:a16="http://schemas.microsoft.com/office/drawing/2014/main" id="{5D0616C3-8133-5C55-FA77-23AE6F61520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22570" y="4161980"/>
            <a:ext cx="3614420" cy="236347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Why are macro invertebrates important?</a:t>
            </a:r>
          </a:p>
        </p:txBody>
      </p:sp>
      <p:sp>
        <p:nvSpPr>
          <p:cNvPr id="3" name="Content Placeholder 2"/>
          <p:cNvSpPr>
            <a:spLocks noGrp="1"/>
          </p:cNvSpPr>
          <p:nvPr>
            <p:ph idx="1"/>
          </p:nvPr>
        </p:nvSpPr>
        <p:spPr/>
        <p:txBody>
          <a:bodyPr/>
          <a:lstStyle/>
          <a:p>
            <a:r>
              <a:rPr dirty="0"/>
              <a:t>Macro invertebrates go through a long life cycle from egg to nymph to adult. Nymph and adult stages can be seen by the naked eye.</a:t>
            </a:r>
          </a:p>
          <a:p>
            <a:endParaRPr dirty="0"/>
          </a:p>
        </p:txBody>
      </p:sp>
      <p:pic>
        <p:nvPicPr>
          <p:cNvPr id="4" name="Picture 3" descr="Mayfly Life Cycle - GeeksforGeeks">
            <a:extLst>
              <a:ext uri="{FF2B5EF4-FFF2-40B4-BE49-F238E27FC236}">
                <a16:creationId xmlns:a16="http://schemas.microsoft.com/office/drawing/2014/main" id="{763576A8-8886-905D-47B4-9BCFFBA76CA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72664" y="3225736"/>
            <a:ext cx="4030472" cy="353920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3BE52-DC84-DF6C-F196-8CF13B0C04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D0D276-0E6F-295E-3991-F07D5B6B3CA8}"/>
              </a:ext>
            </a:extLst>
          </p:cNvPr>
          <p:cNvSpPr>
            <a:spLocks noGrp="1"/>
          </p:cNvSpPr>
          <p:nvPr>
            <p:ph type="title"/>
          </p:nvPr>
        </p:nvSpPr>
        <p:spPr/>
        <p:txBody>
          <a:bodyPr>
            <a:normAutofit fontScale="90000"/>
          </a:bodyPr>
          <a:lstStyle/>
          <a:p>
            <a:r>
              <a:t>Why are macro invertebrates important?</a:t>
            </a:r>
          </a:p>
        </p:txBody>
      </p:sp>
      <p:sp>
        <p:nvSpPr>
          <p:cNvPr id="3" name="Content Placeholder 2">
            <a:extLst>
              <a:ext uri="{FF2B5EF4-FFF2-40B4-BE49-F238E27FC236}">
                <a16:creationId xmlns:a16="http://schemas.microsoft.com/office/drawing/2014/main" id="{9452D341-AE31-52E9-BA0C-BECE2F8FF3A2}"/>
              </a:ext>
            </a:extLst>
          </p:cNvPr>
          <p:cNvSpPr>
            <a:spLocks noGrp="1"/>
          </p:cNvSpPr>
          <p:nvPr>
            <p:ph idx="1"/>
          </p:nvPr>
        </p:nvSpPr>
        <p:spPr/>
        <p:txBody>
          <a:bodyPr/>
          <a:lstStyle/>
          <a:p>
            <a:r>
              <a:rPr dirty="0"/>
              <a:t>They help indicate water quality as some species tolerate only good quality water, while others tolerate moderate or poor water quality.</a:t>
            </a:r>
          </a:p>
        </p:txBody>
      </p:sp>
    </p:spTree>
    <p:extLst>
      <p:ext uri="{BB962C8B-B14F-4D97-AF65-F5344CB8AC3E}">
        <p14:creationId xmlns:p14="http://schemas.microsoft.com/office/powerpoint/2010/main" val="13013544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Identifying Macro Invertebrates</a:t>
            </a:r>
          </a:p>
        </p:txBody>
      </p:sp>
      <p:sp>
        <p:nvSpPr>
          <p:cNvPr id="3" name="Content Placeholder 2"/>
          <p:cNvSpPr>
            <a:spLocks noGrp="1"/>
          </p:cNvSpPr>
          <p:nvPr>
            <p:ph idx="1"/>
          </p:nvPr>
        </p:nvSpPr>
        <p:spPr/>
        <p:txBody>
          <a:bodyPr/>
          <a:lstStyle/>
          <a:p>
            <a:r>
              <a:t>Use a magnifying glass to identify features of different species.</a:t>
            </a:r>
          </a:p>
          <a:p>
            <a:r>
              <a:t>Citizen scientists use key species to determine if rivers are good, moderate, or poor.</a:t>
            </a:r>
          </a:p>
        </p:txBody>
      </p:sp>
      <p:pic>
        <p:nvPicPr>
          <p:cNvPr id="4" name="Picture 3" descr="1+ Hundred Mayfly Nymph Royalty-Free Images, Stock Photos &amp; Pictures |  Shutterstock">
            <a:extLst>
              <a:ext uri="{FF2B5EF4-FFF2-40B4-BE49-F238E27FC236}">
                <a16:creationId xmlns:a16="http://schemas.microsoft.com/office/drawing/2014/main" id="{2691DEF8-06D2-2AEC-76DF-A069C01361C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70928" y="3779420"/>
            <a:ext cx="3129360" cy="295675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889BF-D2CA-630D-EE99-46C7468C9D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32893B-43FD-08B1-CA02-EDEB7AB5CB89}"/>
              </a:ext>
            </a:extLst>
          </p:cNvPr>
          <p:cNvSpPr>
            <a:spLocks noGrp="1"/>
          </p:cNvSpPr>
          <p:nvPr>
            <p:ph type="title"/>
          </p:nvPr>
        </p:nvSpPr>
        <p:spPr/>
        <p:txBody>
          <a:bodyPr/>
          <a:lstStyle/>
          <a:p>
            <a:r>
              <a:t>Identifying Macro Invertebrates</a:t>
            </a:r>
          </a:p>
        </p:txBody>
      </p:sp>
      <p:sp>
        <p:nvSpPr>
          <p:cNvPr id="3" name="Content Placeholder 2">
            <a:extLst>
              <a:ext uri="{FF2B5EF4-FFF2-40B4-BE49-F238E27FC236}">
                <a16:creationId xmlns:a16="http://schemas.microsoft.com/office/drawing/2014/main" id="{87603CF6-A3CB-2CC8-1997-28F62A9065BF}"/>
              </a:ext>
            </a:extLst>
          </p:cNvPr>
          <p:cNvSpPr>
            <a:spLocks noGrp="1"/>
          </p:cNvSpPr>
          <p:nvPr>
            <p:ph idx="1"/>
          </p:nvPr>
        </p:nvSpPr>
        <p:spPr/>
        <p:txBody>
          <a:bodyPr/>
          <a:lstStyle/>
          <a:p>
            <a:pPr lvl="0"/>
            <a:r>
              <a:rPr lang="en-IE" dirty="0"/>
              <a:t>There is a huge range of macro invertebrates that have adapted to live in river water, however some can only tolerate good quality water, other will tolerate moderate and poor quality water. For this reason specific species have been identified that can be used by </a:t>
            </a:r>
            <a:r>
              <a:rPr lang="en-IE" b="1" dirty="0"/>
              <a:t>citizen scientists</a:t>
            </a:r>
            <a:r>
              <a:rPr lang="en-IE" dirty="0"/>
              <a:t> and those who monitor water quality to tell if the river can be good, moderate or poor.</a:t>
            </a:r>
          </a:p>
        </p:txBody>
      </p:sp>
    </p:spTree>
    <p:extLst>
      <p:ext uri="{BB962C8B-B14F-4D97-AF65-F5344CB8AC3E}">
        <p14:creationId xmlns:p14="http://schemas.microsoft.com/office/powerpoint/2010/main" val="4809404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t>Stonefly Diagram</a:t>
            </a:r>
            <a:endParaRPr dirty="0"/>
          </a:p>
        </p:txBody>
      </p:sp>
      <p:pic>
        <p:nvPicPr>
          <p:cNvPr id="4" name="Picture 3" descr="page3image67535280">
            <a:extLst>
              <a:ext uri="{FF2B5EF4-FFF2-40B4-BE49-F238E27FC236}">
                <a16:creationId xmlns:a16="http://schemas.microsoft.com/office/drawing/2014/main" id="{4C7E49E3-BB30-16BC-8DAB-CEE54112B24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3748" y="1301308"/>
            <a:ext cx="4472940" cy="5458832"/>
          </a:xfrm>
          <a:prstGeom prst="rect">
            <a:avLst/>
          </a:prstGeom>
          <a:noFill/>
          <a:ln>
            <a:noFill/>
          </a:ln>
        </p:spPr>
      </p:pic>
      <p:sp>
        <p:nvSpPr>
          <p:cNvPr id="6" name="TextBox 5">
            <a:extLst>
              <a:ext uri="{FF2B5EF4-FFF2-40B4-BE49-F238E27FC236}">
                <a16:creationId xmlns:a16="http://schemas.microsoft.com/office/drawing/2014/main" id="{17C8F385-A845-C95D-0C5E-6E6AEE1D8D7E}"/>
              </a:ext>
            </a:extLst>
          </p:cNvPr>
          <p:cNvSpPr txBox="1"/>
          <p:nvPr/>
        </p:nvSpPr>
        <p:spPr>
          <a:xfrm>
            <a:off x="4485132" y="5715188"/>
            <a:ext cx="4572000" cy="646331"/>
          </a:xfrm>
          <a:prstGeom prst="rect">
            <a:avLst/>
          </a:prstGeom>
          <a:noFill/>
        </p:spPr>
        <p:txBody>
          <a:bodyPr wrap="square">
            <a:spAutoFit/>
          </a:bodyPr>
          <a:lstStyle/>
          <a:p>
            <a:pPr algn="ctr">
              <a:buNone/>
            </a:pPr>
            <a:r>
              <a:rPr lang="en-IE" sz="1800" b="1" dirty="0">
                <a:effectLst/>
                <a:latin typeface="Calibri" panose="020F0502020204030204" pitchFamily="34" charset="0"/>
                <a:ea typeface="Calibri" panose="020F0502020204030204" pitchFamily="34" charset="0"/>
                <a:cs typeface="Times New Roman" panose="02020603050405020304" pitchFamily="18" charset="0"/>
              </a:rPr>
              <a:t>A stonefly is like an underwater earwig without the pincers and has 2 tails.</a:t>
            </a:r>
            <a:endParaRPr lang="en-IE"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732613-4DB5-79F5-8FEA-280A35E924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6E92C5-0AFB-E3EC-D577-CF5DB3BED886}"/>
              </a:ext>
            </a:extLst>
          </p:cNvPr>
          <p:cNvSpPr>
            <a:spLocks noGrp="1"/>
          </p:cNvSpPr>
          <p:nvPr>
            <p:ph type="title"/>
          </p:nvPr>
        </p:nvSpPr>
        <p:spPr/>
        <p:txBody>
          <a:bodyPr/>
          <a:lstStyle/>
          <a:p>
            <a:r>
              <a:rPr lang="en-IE" dirty="0"/>
              <a:t>CCSI</a:t>
            </a:r>
            <a:endParaRPr dirty="0"/>
          </a:p>
        </p:txBody>
      </p:sp>
      <p:pic>
        <p:nvPicPr>
          <p:cNvPr id="3" name="Picture 2">
            <a:extLst>
              <a:ext uri="{FF2B5EF4-FFF2-40B4-BE49-F238E27FC236}">
                <a16:creationId xmlns:a16="http://schemas.microsoft.com/office/drawing/2014/main" id="{3BF87A5B-8C8A-A944-78CA-9A271EDA0D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6791" y="0"/>
            <a:ext cx="4491662" cy="6858000"/>
          </a:xfrm>
          <a:prstGeom prst="rect">
            <a:avLst/>
          </a:prstGeom>
        </p:spPr>
      </p:pic>
    </p:spTree>
    <p:extLst>
      <p:ext uri="{BB962C8B-B14F-4D97-AF65-F5344CB8AC3E}">
        <p14:creationId xmlns:p14="http://schemas.microsoft.com/office/powerpoint/2010/main" val="11122224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75EC9-6526-CDD2-1FC2-34E6903BA9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51C338-D2DC-4B37-BA36-44A9D769485C}"/>
              </a:ext>
            </a:extLst>
          </p:cNvPr>
          <p:cNvSpPr>
            <a:spLocks noGrp="1"/>
          </p:cNvSpPr>
          <p:nvPr>
            <p:ph type="title"/>
          </p:nvPr>
        </p:nvSpPr>
        <p:spPr/>
        <p:txBody>
          <a:bodyPr/>
          <a:lstStyle/>
          <a:p>
            <a:r>
              <a:rPr dirty="0"/>
              <a:t>Examples of ‘Good Guys’</a:t>
            </a:r>
          </a:p>
        </p:txBody>
      </p:sp>
      <p:pic>
        <p:nvPicPr>
          <p:cNvPr id="11" name="Picture 10">
            <a:extLst>
              <a:ext uri="{FF2B5EF4-FFF2-40B4-BE49-F238E27FC236}">
                <a16:creationId xmlns:a16="http://schemas.microsoft.com/office/drawing/2014/main" id="{76057254-CF27-F9C9-4090-05D1ACE8FACB}"/>
              </a:ext>
            </a:extLst>
          </p:cNvPr>
          <p:cNvPicPr>
            <a:picLocks noChangeAspect="1"/>
          </p:cNvPicPr>
          <p:nvPr/>
        </p:nvPicPr>
        <p:blipFill>
          <a:blip r:embed="rId2"/>
          <a:srcRect t="14795"/>
          <a:stretch>
            <a:fillRect/>
          </a:stretch>
        </p:blipFill>
        <p:spPr>
          <a:xfrm>
            <a:off x="1469570" y="1272620"/>
            <a:ext cx="6598920" cy="5217333"/>
          </a:xfrm>
          <a:prstGeom prst="rect">
            <a:avLst/>
          </a:prstGeom>
        </p:spPr>
      </p:pic>
    </p:spTree>
    <p:extLst>
      <p:ext uri="{BB962C8B-B14F-4D97-AF65-F5344CB8AC3E}">
        <p14:creationId xmlns:p14="http://schemas.microsoft.com/office/powerpoint/2010/main" val="33128512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A5321-015E-EC1D-224E-45462640FE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55C12B-E9E1-A3B3-0EA8-C85B1E240313}"/>
              </a:ext>
            </a:extLst>
          </p:cNvPr>
          <p:cNvSpPr>
            <a:spLocks noGrp="1"/>
          </p:cNvSpPr>
          <p:nvPr>
            <p:ph type="title"/>
          </p:nvPr>
        </p:nvSpPr>
        <p:spPr/>
        <p:txBody>
          <a:bodyPr/>
          <a:lstStyle/>
          <a:p>
            <a:r>
              <a:t>Examples of ‘Good Guys’</a:t>
            </a:r>
          </a:p>
        </p:txBody>
      </p:sp>
      <p:sp>
        <p:nvSpPr>
          <p:cNvPr id="3" name="Content Placeholder 2">
            <a:extLst>
              <a:ext uri="{FF2B5EF4-FFF2-40B4-BE49-F238E27FC236}">
                <a16:creationId xmlns:a16="http://schemas.microsoft.com/office/drawing/2014/main" id="{5F285DDA-A795-0C1F-0D57-30AB0E8EC587}"/>
              </a:ext>
            </a:extLst>
          </p:cNvPr>
          <p:cNvSpPr>
            <a:spLocks noGrp="1"/>
          </p:cNvSpPr>
          <p:nvPr>
            <p:ph idx="1"/>
          </p:nvPr>
        </p:nvSpPr>
        <p:spPr/>
        <p:txBody>
          <a:bodyPr/>
          <a:lstStyle/>
          <a:p>
            <a:r>
              <a:rPr dirty="0">
                <a:solidFill>
                  <a:srgbClr val="00B050"/>
                </a:solidFill>
              </a:rPr>
              <a:t>Green Caddisfly </a:t>
            </a:r>
            <a:r>
              <a:rPr dirty="0"/>
              <a:t>– green caterpillar-like larva with gills</a:t>
            </a:r>
          </a:p>
          <a:p>
            <a:r>
              <a:rPr dirty="0">
                <a:solidFill>
                  <a:srgbClr val="00B050"/>
                </a:solidFill>
              </a:rPr>
              <a:t>Stonefly</a:t>
            </a:r>
            <a:r>
              <a:rPr dirty="0"/>
              <a:t> – 2 thin tails at end of abdomen</a:t>
            </a:r>
          </a:p>
          <a:p>
            <a:r>
              <a:rPr dirty="0">
                <a:solidFill>
                  <a:srgbClr val="00B050"/>
                </a:solidFill>
              </a:rPr>
              <a:t>Flattened Mayfly</a:t>
            </a:r>
            <a:r>
              <a:rPr dirty="0"/>
              <a:t> – 3 thin tails, wide head, large eyes, flattened body</a:t>
            </a:r>
          </a:p>
        </p:txBody>
      </p:sp>
    </p:spTree>
    <p:extLst>
      <p:ext uri="{BB962C8B-B14F-4D97-AF65-F5344CB8AC3E}">
        <p14:creationId xmlns:p14="http://schemas.microsoft.com/office/powerpoint/2010/main" val="39971021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Examples of ‘Bad Guys’</a:t>
            </a:r>
          </a:p>
        </p:txBody>
      </p:sp>
      <p:pic>
        <p:nvPicPr>
          <p:cNvPr id="9" name="Picture 8">
            <a:extLst>
              <a:ext uri="{FF2B5EF4-FFF2-40B4-BE49-F238E27FC236}">
                <a16:creationId xmlns:a16="http://schemas.microsoft.com/office/drawing/2014/main" id="{25821982-B214-B772-D163-E44EE79E7063}"/>
              </a:ext>
            </a:extLst>
          </p:cNvPr>
          <p:cNvPicPr>
            <a:picLocks noChangeAspect="1"/>
          </p:cNvPicPr>
          <p:nvPr/>
        </p:nvPicPr>
        <p:blipFill>
          <a:blip r:embed="rId2"/>
          <a:stretch>
            <a:fillRect/>
          </a:stretch>
        </p:blipFill>
        <p:spPr>
          <a:xfrm>
            <a:off x="1207007" y="988314"/>
            <a:ext cx="7722005" cy="3193542"/>
          </a:xfrm>
          <a:prstGeom prst="rect">
            <a:avLst/>
          </a:prstGeom>
        </p:spPr>
      </p:pic>
      <p:pic>
        <p:nvPicPr>
          <p:cNvPr id="14" name="Picture 13">
            <a:extLst>
              <a:ext uri="{FF2B5EF4-FFF2-40B4-BE49-F238E27FC236}">
                <a16:creationId xmlns:a16="http://schemas.microsoft.com/office/drawing/2014/main" id="{DFEA19A8-B20A-C533-054C-EE3B495C7187}"/>
              </a:ext>
            </a:extLst>
          </p:cNvPr>
          <p:cNvPicPr>
            <a:picLocks noChangeAspect="1"/>
          </p:cNvPicPr>
          <p:nvPr/>
        </p:nvPicPr>
        <p:blipFill>
          <a:blip r:embed="rId3"/>
          <a:stretch>
            <a:fillRect/>
          </a:stretch>
        </p:blipFill>
        <p:spPr>
          <a:xfrm>
            <a:off x="1560576" y="4045458"/>
            <a:ext cx="5730240" cy="235458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7CE12-EE0A-FA47-1C24-D3612C1420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FCBB51-412E-206D-53AA-E3AA5EA8AC1A}"/>
              </a:ext>
            </a:extLst>
          </p:cNvPr>
          <p:cNvSpPr>
            <a:spLocks noGrp="1"/>
          </p:cNvSpPr>
          <p:nvPr>
            <p:ph type="title"/>
          </p:nvPr>
        </p:nvSpPr>
        <p:spPr/>
        <p:txBody>
          <a:bodyPr/>
          <a:lstStyle/>
          <a:p>
            <a:r>
              <a:rPr dirty="0"/>
              <a:t>Examples of ‘Bad Guys’</a:t>
            </a:r>
          </a:p>
        </p:txBody>
      </p:sp>
      <p:sp>
        <p:nvSpPr>
          <p:cNvPr id="3" name="Content Placeholder 2">
            <a:extLst>
              <a:ext uri="{FF2B5EF4-FFF2-40B4-BE49-F238E27FC236}">
                <a16:creationId xmlns:a16="http://schemas.microsoft.com/office/drawing/2014/main" id="{DAC6D02C-D9A2-FA2C-4D68-CF9A056919B1}"/>
              </a:ext>
            </a:extLst>
          </p:cNvPr>
          <p:cNvSpPr>
            <a:spLocks noGrp="1"/>
          </p:cNvSpPr>
          <p:nvPr>
            <p:ph idx="1"/>
          </p:nvPr>
        </p:nvSpPr>
        <p:spPr/>
        <p:txBody>
          <a:bodyPr/>
          <a:lstStyle/>
          <a:p>
            <a:r>
              <a:rPr dirty="0">
                <a:solidFill>
                  <a:srgbClr val="FF0000"/>
                </a:solidFill>
              </a:rPr>
              <a:t>Snail</a:t>
            </a:r>
            <a:r>
              <a:rPr dirty="0"/>
              <a:t> – hard shell</a:t>
            </a:r>
          </a:p>
          <a:p>
            <a:r>
              <a:rPr dirty="0" err="1">
                <a:solidFill>
                  <a:srgbClr val="FF0000"/>
                </a:solidFill>
              </a:rPr>
              <a:t>Waterlouse</a:t>
            </a:r>
            <a:r>
              <a:rPr dirty="0"/>
              <a:t> – looks like woodlouse, crawls slowly</a:t>
            </a:r>
          </a:p>
          <a:p>
            <a:r>
              <a:rPr dirty="0">
                <a:solidFill>
                  <a:srgbClr val="FF0000"/>
                </a:solidFill>
              </a:rPr>
              <a:t>Leech</a:t>
            </a:r>
            <a:r>
              <a:rPr dirty="0"/>
              <a:t> – suckers at both ends, moves by stretching</a:t>
            </a:r>
          </a:p>
        </p:txBody>
      </p:sp>
    </p:spTree>
    <p:extLst>
      <p:ext uri="{BB962C8B-B14F-4D97-AF65-F5344CB8AC3E}">
        <p14:creationId xmlns:p14="http://schemas.microsoft.com/office/powerpoint/2010/main" val="27468376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Other Common Invertebrates (not scored for CSSI)</a:t>
            </a:r>
          </a:p>
        </p:txBody>
      </p:sp>
      <p:sp>
        <p:nvSpPr>
          <p:cNvPr id="3" name="Content Placeholder 2"/>
          <p:cNvSpPr>
            <a:spLocks noGrp="1"/>
          </p:cNvSpPr>
          <p:nvPr>
            <p:ph idx="1"/>
          </p:nvPr>
        </p:nvSpPr>
        <p:spPr/>
        <p:txBody>
          <a:bodyPr/>
          <a:lstStyle/>
          <a:p>
            <a:r>
              <a:rPr dirty="0"/>
              <a:t>Freshwater shrimp</a:t>
            </a:r>
          </a:p>
          <a:p>
            <a:r>
              <a:rPr dirty="0"/>
              <a:t>Swimming mayfly</a:t>
            </a:r>
          </a:p>
          <a:p>
            <a:r>
              <a:rPr dirty="0"/>
              <a:t>Blackfly larva</a:t>
            </a:r>
          </a:p>
          <a:p>
            <a:r>
              <a:rPr dirty="0"/>
              <a:t>Brown caddisfly</a:t>
            </a:r>
          </a:p>
          <a:p>
            <a:r>
              <a:rPr dirty="0"/>
              <a:t>Pink caddisfly</a:t>
            </a:r>
          </a:p>
        </p:txBody>
      </p:sp>
      <p:pic>
        <p:nvPicPr>
          <p:cNvPr id="4" name="Picture 3">
            <a:extLst>
              <a:ext uri="{FF2B5EF4-FFF2-40B4-BE49-F238E27FC236}">
                <a16:creationId xmlns:a16="http://schemas.microsoft.com/office/drawing/2014/main" id="{0A47A277-4AE1-4221-8EDD-00814DFEED57}"/>
              </a:ext>
            </a:extLst>
          </p:cNvPr>
          <p:cNvPicPr>
            <a:picLocks noChangeAspect="1"/>
          </p:cNvPicPr>
          <p:nvPr/>
        </p:nvPicPr>
        <p:blipFill>
          <a:blip r:embed="rId2"/>
          <a:stretch>
            <a:fillRect/>
          </a:stretch>
        </p:blipFill>
        <p:spPr>
          <a:xfrm>
            <a:off x="4382494" y="1627632"/>
            <a:ext cx="4761506" cy="452596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Kick Sampling</a:t>
            </a:r>
          </a:p>
        </p:txBody>
      </p:sp>
      <p:sp>
        <p:nvSpPr>
          <p:cNvPr id="3" name="Content Placeholder 2"/>
          <p:cNvSpPr>
            <a:spLocks noGrp="1"/>
          </p:cNvSpPr>
          <p:nvPr>
            <p:ph idx="1"/>
          </p:nvPr>
        </p:nvSpPr>
        <p:spPr/>
        <p:txBody>
          <a:bodyPr>
            <a:normAutofit fontScale="92500" lnSpcReduction="10000"/>
          </a:bodyPr>
          <a:lstStyle/>
          <a:p>
            <a:pPr marL="0" indent="0">
              <a:buNone/>
            </a:pPr>
            <a:r>
              <a:rPr dirty="0"/>
              <a:t>Method used to collect samples in rivers.</a:t>
            </a:r>
          </a:p>
          <a:p>
            <a:endParaRPr dirty="0"/>
          </a:p>
          <a:p>
            <a:r>
              <a:rPr dirty="0"/>
              <a:t>Safety guidelines:</a:t>
            </a:r>
          </a:p>
          <a:p>
            <a:r>
              <a:rPr dirty="0"/>
              <a:t>Plan in advance</a:t>
            </a:r>
          </a:p>
          <a:p>
            <a:r>
              <a:rPr dirty="0"/>
              <a:t>Get landowner permission</a:t>
            </a:r>
          </a:p>
          <a:p>
            <a:r>
              <a:rPr dirty="0"/>
              <a:t>Wear life jacket</a:t>
            </a:r>
          </a:p>
          <a:p>
            <a:r>
              <a:rPr dirty="0"/>
              <a:t>Ensure biosecurity (clean equipment/waders)</a:t>
            </a:r>
          </a:p>
          <a:p>
            <a:r>
              <a:rPr dirty="0"/>
              <a:t>Work in pairs and inform others of location and time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Kick Sampling Equipment</a:t>
            </a:r>
          </a:p>
        </p:txBody>
      </p:sp>
      <p:pic>
        <p:nvPicPr>
          <p:cNvPr id="9" name="Picture 8">
            <a:extLst>
              <a:ext uri="{FF2B5EF4-FFF2-40B4-BE49-F238E27FC236}">
                <a16:creationId xmlns:a16="http://schemas.microsoft.com/office/drawing/2014/main" id="{4630B667-8A0D-8530-E002-EC4494604D42}"/>
              </a:ext>
            </a:extLst>
          </p:cNvPr>
          <p:cNvPicPr>
            <a:picLocks noChangeAspect="1"/>
          </p:cNvPicPr>
          <p:nvPr/>
        </p:nvPicPr>
        <p:blipFill>
          <a:blip r:embed="rId2"/>
          <a:stretch>
            <a:fillRect/>
          </a:stretch>
        </p:blipFill>
        <p:spPr>
          <a:xfrm>
            <a:off x="1312164" y="1305306"/>
            <a:ext cx="5958840" cy="541782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08A6B-0A21-6E29-C2ED-9FBF79209C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6D7DB0-00CB-9703-FF3F-1E0F06282E2C}"/>
              </a:ext>
            </a:extLst>
          </p:cNvPr>
          <p:cNvSpPr>
            <a:spLocks noGrp="1"/>
          </p:cNvSpPr>
          <p:nvPr>
            <p:ph type="title"/>
          </p:nvPr>
        </p:nvSpPr>
        <p:spPr/>
        <p:txBody>
          <a:bodyPr/>
          <a:lstStyle/>
          <a:p>
            <a:r>
              <a:t>Kick Sampling Equipment</a:t>
            </a:r>
          </a:p>
        </p:txBody>
      </p:sp>
      <p:sp>
        <p:nvSpPr>
          <p:cNvPr id="3" name="Content Placeholder 2">
            <a:extLst>
              <a:ext uri="{FF2B5EF4-FFF2-40B4-BE49-F238E27FC236}">
                <a16:creationId xmlns:a16="http://schemas.microsoft.com/office/drawing/2014/main" id="{50708A1B-9ED0-EE07-B8E5-D86055D4069E}"/>
              </a:ext>
            </a:extLst>
          </p:cNvPr>
          <p:cNvSpPr>
            <a:spLocks noGrp="1"/>
          </p:cNvSpPr>
          <p:nvPr>
            <p:ph idx="1"/>
          </p:nvPr>
        </p:nvSpPr>
        <p:spPr/>
        <p:txBody>
          <a:bodyPr/>
          <a:lstStyle/>
          <a:p>
            <a:r>
              <a:rPr dirty="0"/>
              <a:t>Camera for photos and location recording</a:t>
            </a:r>
            <a:r>
              <a:rPr lang="en-IE" dirty="0"/>
              <a:t> (longitude and latitude)</a:t>
            </a:r>
            <a:endParaRPr dirty="0"/>
          </a:p>
          <a:p>
            <a:r>
              <a:rPr dirty="0"/>
              <a:t>CSSI form and pen</a:t>
            </a:r>
            <a:r>
              <a:rPr lang="en-IE" dirty="0"/>
              <a:t> (for LAWPRO)</a:t>
            </a:r>
            <a:endParaRPr dirty="0"/>
          </a:p>
          <a:p>
            <a:r>
              <a:rPr dirty="0"/>
              <a:t>White tray and containers</a:t>
            </a:r>
          </a:p>
          <a:p>
            <a:r>
              <a:rPr dirty="0"/>
              <a:t>Net for collection</a:t>
            </a:r>
          </a:p>
        </p:txBody>
      </p:sp>
    </p:spTree>
    <p:extLst>
      <p:ext uri="{BB962C8B-B14F-4D97-AF65-F5344CB8AC3E}">
        <p14:creationId xmlns:p14="http://schemas.microsoft.com/office/powerpoint/2010/main" val="9696435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Kick Sampling Method</a:t>
            </a:r>
          </a:p>
        </p:txBody>
      </p:sp>
      <p:sp>
        <p:nvSpPr>
          <p:cNvPr id="3" name="Content Placeholder 2"/>
          <p:cNvSpPr>
            <a:spLocks noGrp="1"/>
          </p:cNvSpPr>
          <p:nvPr>
            <p:ph idx="1"/>
          </p:nvPr>
        </p:nvSpPr>
        <p:spPr>
          <a:xfrm>
            <a:off x="457200" y="1331976"/>
            <a:ext cx="8229600" cy="4525963"/>
          </a:xfrm>
        </p:spPr>
        <p:txBody>
          <a:bodyPr>
            <a:noAutofit/>
          </a:bodyPr>
          <a:lstStyle/>
          <a:p>
            <a:pPr marL="0" indent="0">
              <a:buNone/>
            </a:pPr>
            <a:r>
              <a:rPr sz="2400" b="1" dirty="0"/>
              <a:t>Person A:</a:t>
            </a:r>
          </a:p>
          <a:p>
            <a:r>
              <a:rPr sz="2400" dirty="0"/>
              <a:t>Collects water in tray/containers</a:t>
            </a:r>
          </a:p>
          <a:p>
            <a:r>
              <a:rPr sz="2400" dirty="0"/>
              <a:t>Records location &amp; notes</a:t>
            </a:r>
          </a:p>
          <a:p>
            <a:r>
              <a:rPr sz="2400" dirty="0"/>
              <a:t>Helps transfer invertebrates</a:t>
            </a:r>
          </a:p>
          <a:p>
            <a:r>
              <a:rPr sz="2400" dirty="0"/>
              <a:t>Records good/bad guys and calculates water quality score</a:t>
            </a:r>
          </a:p>
          <a:p>
            <a:pPr marL="0" indent="0">
              <a:buNone/>
            </a:pPr>
            <a:endParaRPr lang="en-IE" sz="2400" dirty="0"/>
          </a:p>
          <a:p>
            <a:pPr marL="0" indent="0">
              <a:buNone/>
            </a:pPr>
            <a:r>
              <a:rPr sz="2400" b="1" dirty="0"/>
              <a:t>Person B:</a:t>
            </a:r>
          </a:p>
          <a:p>
            <a:r>
              <a:rPr sz="2400" dirty="0"/>
              <a:t>Enters stream facing downstream, places net on streambed</a:t>
            </a:r>
          </a:p>
          <a:p>
            <a:r>
              <a:rPr sz="2400" dirty="0"/>
              <a:t>Disturbs stones/silt to dislodge invertebrates</a:t>
            </a:r>
          </a:p>
          <a:p>
            <a:r>
              <a:rPr sz="2400" dirty="0"/>
              <a:t>Empties contents into tray</a:t>
            </a:r>
            <a:endParaRPr lang="en-IE" sz="2400" dirty="0"/>
          </a:p>
          <a:p>
            <a:pPr marL="0" indent="0">
              <a:buNone/>
            </a:pPr>
            <a:endParaRPr lang="en-IE" sz="2400" b="1" u="sng" dirty="0"/>
          </a:p>
          <a:p>
            <a:pPr marL="0" indent="0">
              <a:buNone/>
            </a:pPr>
            <a:r>
              <a:rPr sz="2400" b="1" u="sng" dirty="0"/>
              <a:t>Repeat process 3 times at each site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Further Learning (Videos)</a:t>
            </a:r>
          </a:p>
        </p:txBody>
      </p:sp>
      <p:sp>
        <p:nvSpPr>
          <p:cNvPr id="3" name="Content Placeholder 2"/>
          <p:cNvSpPr>
            <a:spLocks noGrp="1"/>
          </p:cNvSpPr>
          <p:nvPr>
            <p:ph idx="1"/>
          </p:nvPr>
        </p:nvSpPr>
        <p:spPr/>
        <p:txBody>
          <a:bodyPr>
            <a:normAutofit fontScale="62500" lnSpcReduction="20000"/>
          </a:bodyPr>
          <a:lstStyle/>
          <a:p>
            <a:r>
              <a:rPr dirty="0"/>
              <a:t>YouTube links:</a:t>
            </a:r>
          </a:p>
          <a:p>
            <a:r>
              <a:rPr lang="en-IE" u="sng" dirty="0">
                <a:hlinkClick r:id="rId2"/>
              </a:rPr>
              <a:t>https://www.google.com/url?sa=t&amp;source=web&amp;rct=j&amp;opi=89978449&amp;url=https://www.youtube.com/watch%3Fv%3DyoFK4hCu42c&amp;ved=2ahUKEwi9hO6x9paPAxW-S0EAHfCyDycQ9KsOegQIFhAB&amp;usg=AOvVaw2oOH1XJKSS9fM1jdi81wxJ</a:t>
            </a:r>
            <a:r>
              <a:rPr lang="en-GB" dirty="0"/>
              <a:t> </a:t>
            </a:r>
            <a:endParaRPr lang="en-IE" dirty="0"/>
          </a:p>
          <a:p>
            <a:pPr marL="0" indent="0">
              <a:buNone/>
            </a:pPr>
            <a:r>
              <a:rPr lang="en-IE" dirty="0"/>
              <a:t> </a:t>
            </a:r>
          </a:p>
          <a:p>
            <a:r>
              <a:rPr lang="en-IE" u="sng" dirty="0">
                <a:hlinkClick r:id="rId3"/>
              </a:rPr>
              <a:t>https://www.google.com/url?sa=t&amp;source=web&amp;rct=j&amp;opi=89978449&amp;url=https://www.youtube.com/watch%3Fv%3D3vUoFqvnO-Y&amp;ved=2ahUKEwi9hO6x9paPAxW-S0EAHfCyDycQ9KsOegQIFxAB&amp;usg=AOvVaw0vKFR0khd9Mt71YmR6JXyW</a:t>
            </a:r>
            <a:r>
              <a:rPr lang="en-GB" dirty="0"/>
              <a:t> </a:t>
            </a:r>
            <a:endParaRPr lang="en-IE" dirty="0"/>
          </a:p>
          <a:p>
            <a:pPr marL="0" indent="0">
              <a:buNone/>
            </a:pPr>
            <a:r>
              <a:rPr lang="en-IE" dirty="0"/>
              <a:t> </a:t>
            </a:r>
          </a:p>
          <a:p>
            <a:r>
              <a:rPr lang="en-IE" u="sng" dirty="0">
                <a:hlinkClick r:id="rId4"/>
              </a:rPr>
              <a:t>https://www.google.com/url?sa=t&amp;source=web&amp;rct=j&amp;opi=89978449&amp;url=https://www.youtube.com/watch%3Fv%3DpAFsz_tmyx8&amp;ved=2ahUKEwi9hO6x9paPAxW-S0EAHfCyDycQ9KsOegQIGBAB&amp;usg=AOvVaw1FFQBu7g8BVqtZzAlmCH6I</a:t>
            </a:r>
            <a:r>
              <a:rPr lang="en-GB" dirty="0"/>
              <a:t> </a:t>
            </a:r>
            <a:endParaRPr lang="en-IE"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TotalTime>
  <Words>649</Words>
  <Application>Microsoft Office PowerPoint</Application>
  <PresentationFormat>On-screen Show (4:3)</PresentationFormat>
  <Paragraphs>76</Paragraphs>
  <Slides>19</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Aptos</vt:lpstr>
      <vt:lpstr>Arial</vt:lpstr>
      <vt:lpstr>Calibri</vt:lpstr>
      <vt:lpstr>Office Theme</vt:lpstr>
      <vt:lpstr>Macro invertebrates – What they look like and how to identify them</vt:lpstr>
      <vt:lpstr>What does Macro mean?</vt:lpstr>
      <vt:lpstr>What is an invertebrate animal?</vt:lpstr>
      <vt:lpstr>Why are macro invertebrates important?</vt:lpstr>
      <vt:lpstr>Why are macro invertebrates important?</vt:lpstr>
      <vt:lpstr>Identifying Macro Invertebrates</vt:lpstr>
      <vt:lpstr>Identifying Macro Invertebrates</vt:lpstr>
      <vt:lpstr>Stonefly Diagram</vt:lpstr>
      <vt:lpstr>CCSI</vt:lpstr>
      <vt:lpstr>Examples of ‘Good Guys’</vt:lpstr>
      <vt:lpstr>Examples of ‘Good Guys’</vt:lpstr>
      <vt:lpstr>Examples of ‘Bad Guys’</vt:lpstr>
      <vt:lpstr>Examples of ‘Bad Guys’</vt:lpstr>
      <vt:lpstr>Other Common Invertebrates (not scored for CSSI)</vt:lpstr>
      <vt:lpstr>Kick Sampling</vt:lpstr>
      <vt:lpstr>Kick Sampling Equipment</vt:lpstr>
      <vt:lpstr>Kick Sampling Equipment</vt:lpstr>
      <vt:lpstr>Kick Sampling Method</vt:lpstr>
      <vt:lpstr>Further Learning (Videos)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John Cudmore</dc:creator>
  <cp:keywords/>
  <dc:description>generated using python-pptx</dc:description>
  <cp:lastModifiedBy>John Cudmore</cp:lastModifiedBy>
  <cp:revision>2</cp:revision>
  <dcterms:created xsi:type="dcterms:W3CDTF">2013-01-27T09:14:16Z</dcterms:created>
  <dcterms:modified xsi:type="dcterms:W3CDTF">2025-08-20T11:24:03Z</dcterms:modified>
  <cp:category/>
</cp:coreProperties>
</file>